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57" r:id="rId6"/>
    <p:sldId id="281" r:id="rId7"/>
    <p:sldId id="282" r:id="rId8"/>
    <p:sldId id="283" r:id="rId9"/>
    <p:sldId id="261" r:id="rId10"/>
    <p:sldId id="262" r:id="rId11"/>
    <p:sldId id="263" r:id="rId12"/>
    <p:sldId id="279" r:id="rId13"/>
    <p:sldId id="280" r:id="rId14"/>
    <p:sldId id="265" r:id="rId15"/>
    <p:sldId id="273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AC21"/>
    <a:srgbClr val="01303D"/>
    <a:srgbClr val="F1E0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2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178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142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442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75858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4894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61941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12695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951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65009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0634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26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23918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88437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6479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47156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2874138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5042317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210945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48F46-3AB3-2D4A-AFF2-30E4CC2B10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9989" y="720312"/>
            <a:ext cx="7886700" cy="50951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01303D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3D1C250-0C97-214D-A6E6-0B0DD77E7B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1539875"/>
            <a:ext cx="7886700" cy="4075113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" pitchFamily="2" charset="0"/>
              </a:defRPr>
            </a:lvl1pPr>
            <a:lvl2pPr>
              <a:defRPr>
                <a:latin typeface="Helvetica" pitchFamily="2" charset="0"/>
              </a:defRPr>
            </a:lvl2pPr>
            <a:lvl3pPr>
              <a:defRPr>
                <a:latin typeface="Helvetica" pitchFamily="2" charset="0"/>
              </a:defRPr>
            </a:lvl3pPr>
            <a:lvl4pPr>
              <a:defRPr>
                <a:latin typeface="Helvetica" pitchFamily="2" charset="0"/>
              </a:defRPr>
            </a:lvl4pPr>
            <a:lvl5pPr>
              <a:defRPr>
                <a:latin typeface="Helvetica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07526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96957-DCC9-D540-A0FB-D63AD8DB0D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9258" y="792508"/>
            <a:ext cx="7886080" cy="74805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8D48B8-4842-E34B-B14E-3EB1990ED8C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8638" y="1849438"/>
            <a:ext cx="7886700" cy="3706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06108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480CA-6273-A548-A8E8-6210EC134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3267350"/>
            <a:ext cx="7886700" cy="757997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6868316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Monument Healt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60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Vision Values Priorit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4835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4255E71-5B65-DA4B-A5E3-950E62D226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17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2387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3994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242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00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1127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67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96957" y="1185381"/>
            <a:ext cx="3369365" cy="216817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4000" b="0" i="0">
                <a:solidFill>
                  <a:srgbClr val="EBAC21"/>
                </a:solidFill>
                <a:latin typeface="Helvetica" pitchFamily="2" charset="0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6957" y="3353560"/>
            <a:ext cx="3369365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rgbClr val="F1E0C9"/>
                </a:solidFill>
                <a:latin typeface="Helvetica Light" panose="020B04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942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574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8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80" r:id="rId18"/>
    <p:sldLayoutId id="2147483690" r:id="rId19"/>
    <p:sldLayoutId id="2147483689" r:id="rId20"/>
    <p:sldLayoutId id="2147483681" r:id="rId21"/>
    <p:sldLayoutId id="2147483682" r:id="rId22"/>
    <p:sldLayoutId id="2147483683" r:id="rId23"/>
    <p:sldLayoutId id="2147483662" r:id="rId24"/>
    <p:sldLayoutId id="2147483663" r:id="rId25"/>
    <p:sldLayoutId id="2147483664" r:id="rId26"/>
    <p:sldLayoutId id="2147483678" r:id="rId27"/>
    <p:sldLayoutId id="2147483679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knoyes1@monument.health" TargetMode="Externa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jfalcone@monument.health" TargetMode="Externa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6FFB0-F519-4E84-B3E1-3082B04A08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Clinical Effectiveness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BCEF10-16F4-45C1-BA28-36B70346AB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</a:t>
            </a:r>
          </a:p>
          <a:p>
            <a:endParaRPr lang="en-US" dirty="0"/>
          </a:p>
          <a:p>
            <a:r>
              <a:rPr lang="en-US" dirty="0"/>
              <a:t>No sound on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65154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45E0E-D0A5-47FA-BBE1-6F3244E05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Smart Phrases to help with Compliance to Bundle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6DF6E0F-263A-4B01-A563-DE62AB621A8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78300" y="1229829"/>
            <a:ext cx="7549249" cy="4662971"/>
          </a:xfrm>
        </p:spPr>
      </p:pic>
    </p:spTree>
    <p:extLst>
      <p:ext uri="{BB962C8B-B14F-4D97-AF65-F5344CB8AC3E}">
        <p14:creationId xmlns:p14="http://schemas.microsoft.com/office/powerpoint/2010/main" val="536747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AD4C8-8C68-4DF3-9934-EE77C6BF1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20816"/>
            <a:ext cx="7886700" cy="509517"/>
          </a:xfrm>
        </p:spPr>
        <p:txBody>
          <a:bodyPr/>
          <a:lstStyle/>
          <a:p>
            <a:r>
              <a:rPr lang="en-US" dirty="0">
                <a:latin typeface="Lucida Sans"/>
                <a:cs typeface="Helvetica" pitchFamily="2" charset="0"/>
              </a:rPr>
              <a:t>Sepsis Coordinators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B0187-2099-48AE-97FC-CF465341A5C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4" y="1225119"/>
            <a:ext cx="8184009" cy="4389870"/>
          </a:xfrm>
        </p:spPr>
        <p:txBody>
          <a:bodyPr/>
          <a:lstStyle/>
          <a:p>
            <a:r>
              <a:rPr lang="en-US" dirty="0"/>
              <a:t>Please feel free to contact us with any questions or concerns</a:t>
            </a:r>
          </a:p>
          <a:p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Katie Noyes – Clinical Quality Coordinator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>
                <a:hlinkClick r:id="rId2"/>
              </a:rPr>
              <a:t>knoyes1@monument.health</a:t>
            </a:r>
            <a:endParaRPr lang="en-US" dirty="0"/>
          </a:p>
          <a:p>
            <a:pPr lvl="2">
              <a:buFont typeface="Wingdings" panose="05000000000000000000" pitchFamily="2" charset="2"/>
              <a:buChar char="§"/>
            </a:pPr>
            <a:r>
              <a:rPr lang="en-US" dirty="0"/>
              <a:t>755-4384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Dr. Matt Anderson – Sepsis Physician Champion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07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325F0-8C11-4D12-9946-0221982BF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82961"/>
            <a:ext cx="7886700" cy="509517"/>
          </a:xfrm>
        </p:spPr>
        <p:txBody>
          <a:bodyPr/>
          <a:lstStyle/>
          <a:p>
            <a:r>
              <a:rPr lang="en-US" dirty="0"/>
              <a:t>Confirmation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4AD00-CE9D-4BA8-9DEF-C4B0598711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049393"/>
            <a:ext cx="6204289" cy="1549554"/>
          </a:xfrm>
        </p:spPr>
        <p:txBody>
          <a:bodyPr/>
          <a:lstStyle/>
          <a:p>
            <a:pPr marL="0" indent="0">
              <a:buNone/>
            </a:pPr>
            <a:r>
              <a:rPr lang="en-US" sz="5400" dirty="0">
                <a:solidFill>
                  <a:srgbClr val="FF0000"/>
                </a:solidFill>
              </a:rPr>
              <a:t>130849</a:t>
            </a:r>
          </a:p>
        </p:txBody>
      </p:sp>
    </p:spTree>
    <p:extLst>
      <p:ext uri="{BB962C8B-B14F-4D97-AF65-F5344CB8AC3E}">
        <p14:creationId xmlns:p14="http://schemas.microsoft.com/office/powerpoint/2010/main" val="355106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97F3C-2EAF-44BE-BB69-05CABE3C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992" y="428234"/>
            <a:ext cx="7886080" cy="748057"/>
          </a:xfrm>
        </p:spPr>
        <p:txBody>
          <a:bodyPr/>
          <a:lstStyle/>
          <a:p>
            <a:r>
              <a:rPr lang="en-US" dirty="0"/>
              <a:t>Confirmation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91ECF-732C-4B2E-AF8C-FF1017CF5D2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7312" y="1665339"/>
            <a:ext cx="8020559" cy="40163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 have completed this training. Please return this confirmation number to the Medical Staff office. 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sz="8000" dirty="0">
                <a:solidFill>
                  <a:srgbClr val="FF0000"/>
                </a:solidFill>
              </a:rPr>
              <a:t>130849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15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B7CF5-8020-4358-B23C-D3404665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504381"/>
            <a:ext cx="7886700" cy="509517"/>
          </a:xfrm>
        </p:spPr>
        <p:txBody>
          <a:bodyPr lIns="91440" tIns="45720" rIns="91440" bIns="45720" anchor="t"/>
          <a:lstStyle/>
          <a:p>
            <a:r>
              <a:rPr lang="en-US" dirty="0">
                <a:latin typeface="Lucida Sans"/>
                <a:cs typeface="Helvetica" pitchFamily="2" charset="0"/>
              </a:rPr>
              <a:t>Stroke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010A0-27C8-4DB8-8A92-8CBCB252D85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1294421"/>
            <a:ext cx="7886700" cy="1105671"/>
          </a:xfrm>
        </p:spPr>
        <p:txBody>
          <a:bodyPr/>
          <a:lstStyle/>
          <a:p>
            <a:r>
              <a:rPr lang="en-US" sz="2000" dirty="0"/>
              <a:t>Monument Health Rapid City Hospital is a Joint Commission recognized </a:t>
            </a:r>
            <a:r>
              <a:rPr lang="en-US" sz="2000" b="1" dirty="0">
                <a:solidFill>
                  <a:srgbClr val="EBAC21"/>
                </a:solidFill>
              </a:rPr>
              <a:t>Primary Stroke Center </a:t>
            </a:r>
          </a:p>
          <a:p>
            <a:pPr lvl="1"/>
            <a:r>
              <a:rPr lang="en-US" sz="1600" dirty="0"/>
              <a:t>Certified since February 2009</a:t>
            </a:r>
            <a:endParaRPr lang="en-US" dirty="0"/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52867988-0B5D-4A6C-8BA3-60255A9CB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660956"/>
            <a:ext cx="5715000" cy="1714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70516-D335-46AD-B74F-E71C50BC2684}"/>
              </a:ext>
            </a:extLst>
          </p:cNvPr>
          <p:cNvSpPr txBox="1"/>
          <p:nvPr/>
        </p:nvSpPr>
        <p:spPr>
          <a:xfrm>
            <a:off x="161000" y="2561028"/>
            <a:ext cx="4411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1303D"/>
                </a:solidFill>
              </a:rPr>
              <a:t>Stroke Order Sets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Adult Hospital Stroke Alert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Adult Acute Ischemic Stroke Admission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Adult Intracerebral Hemorrhage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Adult Post Thrombolytic Stroke Admission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Adult Thrombolytic Therapy Stroke Focus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FEA4F8-388D-4E7C-A77B-CE2525991A18}"/>
              </a:ext>
            </a:extLst>
          </p:cNvPr>
          <p:cNvSpPr txBox="1"/>
          <p:nvPr/>
        </p:nvSpPr>
        <p:spPr>
          <a:xfrm>
            <a:off x="4696288" y="2561028"/>
            <a:ext cx="4286712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rgbClr val="01303D"/>
                </a:solidFill>
              </a:rPr>
              <a:t>Stroke Policies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Care of the Patient with Acute Stroke or Transient Ischemic Attack (TIA)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Post Thrombolytic Stroke Admit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RCH Stroke Program </a:t>
            </a:r>
          </a:p>
        </p:txBody>
      </p:sp>
    </p:spTree>
    <p:extLst>
      <p:ext uri="{BB962C8B-B14F-4D97-AF65-F5344CB8AC3E}">
        <p14:creationId xmlns:p14="http://schemas.microsoft.com/office/powerpoint/2010/main" val="368469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5113B-D38A-494D-B402-D9C6169E8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989" y="462859"/>
            <a:ext cx="7886700" cy="509517"/>
          </a:xfrm>
        </p:spPr>
        <p:txBody>
          <a:bodyPr/>
          <a:lstStyle/>
          <a:p>
            <a:r>
              <a:rPr lang="en-US" dirty="0"/>
              <a:t>Stroke Core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C42F4-2A99-4F36-A881-E7BD4BEF7D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989" y="1213889"/>
            <a:ext cx="7886700" cy="4075113"/>
          </a:xfrm>
        </p:spPr>
        <p:txBody>
          <a:bodyPr/>
          <a:lstStyle/>
          <a:p>
            <a:r>
              <a:rPr lang="en-US" sz="1600" b="1" u="sng" dirty="0">
                <a:solidFill>
                  <a:srgbClr val="EBAC21"/>
                </a:solidFill>
              </a:rPr>
              <a:t>Core Measures </a:t>
            </a:r>
            <a:r>
              <a:rPr lang="en-US" sz="1600" u="sng" dirty="0">
                <a:solidFill>
                  <a:srgbClr val="EBAC21"/>
                </a:solidFill>
              </a:rPr>
              <a:t>reported to Joint Commission</a:t>
            </a:r>
          </a:p>
          <a:p>
            <a:pPr lvl="1"/>
            <a:r>
              <a:rPr lang="en-US" sz="1300" b="1" dirty="0"/>
              <a:t>STK-1 </a:t>
            </a:r>
            <a:r>
              <a:rPr lang="en-US" sz="1300" dirty="0"/>
              <a:t>VTE prophylaxis by Admission Day 2</a:t>
            </a:r>
          </a:p>
          <a:p>
            <a:pPr lvl="1"/>
            <a:r>
              <a:rPr lang="en-US" sz="1300" b="1" dirty="0"/>
              <a:t>STK-2 </a:t>
            </a:r>
            <a:r>
              <a:rPr lang="en-US" sz="1300" dirty="0"/>
              <a:t>Antithrombotic at Discharge</a:t>
            </a:r>
          </a:p>
          <a:p>
            <a:pPr lvl="1"/>
            <a:r>
              <a:rPr lang="en-US" sz="1300" b="1" dirty="0"/>
              <a:t>STK-3</a:t>
            </a:r>
            <a:r>
              <a:rPr lang="en-US" sz="1300" dirty="0"/>
              <a:t> Anticoagulant for </a:t>
            </a:r>
            <a:r>
              <a:rPr lang="en-US" sz="1300" dirty="0" err="1"/>
              <a:t>Afib</a:t>
            </a:r>
            <a:r>
              <a:rPr lang="en-US" sz="1300" dirty="0"/>
              <a:t>/flutter at Discharge</a:t>
            </a:r>
          </a:p>
          <a:p>
            <a:pPr lvl="1"/>
            <a:r>
              <a:rPr lang="en-US" sz="1300" b="1" dirty="0"/>
              <a:t>STK-4</a:t>
            </a:r>
            <a:r>
              <a:rPr lang="en-US" sz="1300" dirty="0"/>
              <a:t> Thrombolytic therapy administered within 3 hours of symptom onset, if patient presents within 2 hours</a:t>
            </a:r>
          </a:p>
          <a:p>
            <a:pPr lvl="1"/>
            <a:r>
              <a:rPr lang="en-US" sz="1300" b="1" dirty="0"/>
              <a:t>STK-5 </a:t>
            </a:r>
            <a:r>
              <a:rPr lang="en-US" sz="1300" dirty="0"/>
              <a:t>Antithrombotic Administered by Hospital Day 2</a:t>
            </a:r>
          </a:p>
          <a:p>
            <a:pPr lvl="1"/>
            <a:r>
              <a:rPr lang="en-US" sz="1300" b="1" dirty="0"/>
              <a:t>STK-6</a:t>
            </a:r>
            <a:r>
              <a:rPr lang="en-US" sz="1300" dirty="0"/>
              <a:t> Statin Prescribed at Discharge</a:t>
            </a:r>
          </a:p>
          <a:p>
            <a:pPr lvl="1"/>
            <a:r>
              <a:rPr lang="en-US" sz="1300" b="1" dirty="0"/>
              <a:t>STK-8</a:t>
            </a:r>
            <a:r>
              <a:rPr lang="en-US" sz="1300" dirty="0"/>
              <a:t> Stroke Education at Discharge</a:t>
            </a:r>
          </a:p>
          <a:p>
            <a:pPr lvl="1"/>
            <a:r>
              <a:rPr lang="en-US" sz="1300" b="1" dirty="0"/>
              <a:t>STK-10 </a:t>
            </a:r>
            <a:r>
              <a:rPr lang="en-US" sz="1300" dirty="0"/>
              <a:t>Assess for Rehabilitation (SLP/PT/OT)</a:t>
            </a:r>
          </a:p>
          <a:p>
            <a:pPr lvl="1"/>
            <a:r>
              <a:rPr lang="en-US" sz="1300" b="1" dirty="0"/>
              <a:t>OP-STK-1</a:t>
            </a:r>
            <a:r>
              <a:rPr lang="en-US" sz="1300" dirty="0"/>
              <a:t> Documentation of Large Vessel Occlusion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100" dirty="0"/>
              <a:t>Documentation of patient being transferred for further intervention OR documentation of reason why the patient was not transferred for further intervention/treatment </a:t>
            </a:r>
          </a:p>
          <a:p>
            <a:r>
              <a:rPr lang="en-US" sz="1400" b="1" u="sng" dirty="0">
                <a:solidFill>
                  <a:srgbClr val="EBAC21"/>
                </a:solidFill>
              </a:rPr>
              <a:t>Dysphagia Screen</a:t>
            </a:r>
          </a:p>
          <a:p>
            <a:pPr lvl="1"/>
            <a:r>
              <a:rPr lang="en-US" sz="1200" dirty="0"/>
              <a:t>To be completed by nurse </a:t>
            </a:r>
            <a:r>
              <a:rPr lang="en-US" sz="1200" b="1" dirty="0"/>
              <a:t>prior</a:t>
            </a:r>
            <a:r>
              <a:rPr lang="en-US" sz="1200" dirty="0"/>
              <a:t> to anything given by mouth</a:t>
            </a:r>
          </a:p>
          <a:p>
            <a:pPr lvl="1"/>
            <a:r>
              <a:rPr lang="en-US" sz="1200" dirty="0"/>
              <a:t>Consult to </a:t>
            </a:r>
            <a:r>
              <a:rPr lang="en-US" sz="1200" b="1" dirty="0"/>
              <a:t>Speech Therapy  </a:t>
            </a:r>
            <a:r>
              <a:rPr lang="en-US" sz="1200" dirty="0"/>
              <a:t>automatically generated if needed based on Dysphagia Screen results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050" dirty="0"/>
              <a:t>Speech Therapy will do Bedside Swallow Evaluation with dietary recommendations</a:t>
            </a:r>
          </a:p>
          <a:p>
            <a:r>
              <a:rPr lang="en-US" sz="1400" b="1" u="sng" dirty="0">
                <a:solidFill>
                  <a:srgbClr val="EBAC21"/>
                </a:solidFill>
              </a:rPr>
              <a:t>NIHSS (National Institute of Health Stroke Scale)</a:t>
            </a:r>
          </a:p>
          <a:p>
            <a:pPr lvl="1"/>
            <a:r>
              <a:rPr lang="en-US" sz="1200" dirty="0"/>
              <a:t>Completed daily by nursing –including admission day and day of discharge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652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F2B-9C0C-462D-838B-8AEF8E6B4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578270"/>
            <a:ext cx="7886700" cy="509517"/>
          </a:xfrm>
        </p:spPr>
        <p:txBody>
          <a:bodyPr/>
          <a:lstStyle/>
          <a:p>
            <a:r>
              <a:rPr lang="en-US" dirty="0"/>
              <a:t>Stroke 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129A0-C017-4B2F-A4AD-1BE5B4F740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4" y="1220279"/>
            <a:ext cx="8583506" cy="4075113"/>
          </a:xfrm>
        </p:spPr>
        <p:txBody>
          <a:bodyPr/>
          <a:lstStyle/>
          <a:p>
            <a:pPr marL="0" indent="0">
              <a:buNone/>
            </a:pPr>
            <a:r>
              <a:rPr lang="en-US" sz="1600" b="1" u="sng" dirty="0">
                <a:solidFill>
                  <a:srgbClr val="EBAC21"/>
                </a:solidFill>
              </a:rPr>
              <a:t>IN-HOUSE STROKE ALERTS</a:t>
            </a:r>
            <a:r>
              <a:rPr lang="en-US" sz="1600" dirty="0">
                <a:solidFill>
                  <a:srgbClr val="EBAC21"/>
                </a:solidFill>
              </a:rPr>
              <a:t>	</a:t>
            </a:r>
          </a:p>
          <a:p>
            <a:pPr lvl="1"/>
            <a:r>
              <a:rPr lang="en-US" sz="1400" dirty="0"/>
              <a:t>Primary Nurse to call a Rapid Response</a:t>
            </a:r>
          </a:p>
          <a:p>
            <a:pPr lvl="1"/>
            <a:r>
              <a:rPr lang="en-US" sz="1400" dirty="0"/>
              <a:t>Rapid Response Team to asses patient and determine if patient is a Stroke Alert</a:t>
            </a:r>
          </a:p>
          <a:p>
            <a:pPr lvl="2"/>
            <a:r>
              <a:rPr lang="en-US" sz="1050" dirty="0"/>
              <a:t>Obtain Last Known Well, Vital Signs, NIH Stroke Scale, and Blood Sugar </a:t>
            </a:r>
          </a:p>
          <a:p>
            <a:pPr lvl="2"/>
            <a:r>
              <a:rPr lang="en-US" sz="1050" dirty="0"/>
              <a:t>Rapid Response Team to call Stroke Alert</a:t>
            </a:r>
          </a:p>
          <a:p>
            <a:pPr lvl="1"/>
            <a:r>
              <a:rPr lang="en-US" sz="1400" b="1" dirty="0"/>
              <a:t>Attending Provider </a:t>
            </a:r>
            <a:r>
              <a:rPr lang="en-US" sz="1400" dirty="0"/>
              <a:t>or </a:t>
            </a:r>
            <a:r>
              <a:rPr lang="en-US" sz="1400" b="1" dirty="0"/>
              <a:t>Primary RN </a:t>
            </a:r>
            <a:r>
              <a:rPr lang="en-US" sz="1400" dirty="0"/>
              <a:t>to call </a:t>
            </a:r>
            <a:r>
              <a:rPr lang="en-US" sz="1400" b="1" dirty="0"/>
              <a:t>Neurologist</a:t>
            </a:r>
            <a:r>
              <a:rPr lang="en-US" sz="1400" dirty="0"/>
              <a:t> once a stroke alert is paged</a:t>
            </a:r>
            <a:endParaRPr lang="en-US" sz="1400" b="1" dirty="0"/>
          </a:p>
          <a:p>
            <a:pPr lvl="2"/>
            <a:r>
              <a:rPr lang="en-US" sz="1200" dirty="0"/>
              <a:t>Neurologist will respond either in person or by phone within 15 minutes</a:t>
            </a:r>
          </a:p>
          <a:p>
            <a:pPr marL="0" indent="0">
              <a:buNone/>
            </a:pPr>
            <a:r>
              <a:rPr lang="en-US" sz="1600" b="1" u="sng" dirty="0">
                <a:solidFill>
                  <a:srgbClr val="EBAC21"/>
                </a:solidFill>
              </a:rPr>
              <a:t>EMERGENCY DEPARTMENT STROKE ALERTS</a:t>
            </a:r>
          </a:p>
          <a:p>
            <a:pPr lvl="1"/>
            <a:r>
              <a:rPr lang="en-US" sz="1400" dirty="0"/>
              <a:t>Nurses to perform Triage Intervention Map (TIM) assessment on patient to determine TIM score</a:t>
            </a:r>
          </a:p>
          <a:p>
            <a:pPr lvl="2"/>
            <a:r>
              <a:rPr lang="en-US" sz="1100" dirty="0"/>
              <a:t>TIM Greater than 5 = Stroke Alert is initiated </a:t>
            </a:r>
          </a:p>
          <a:p>
            <a:pPr lvl="2"/>
            <a:r>
              <a:rPr lang="en-US" sz="1100" dirty="0"/>
              <a:t>TIM Less than 5 = Emergency Provider is notified and determines if patient meets Stroke Alert Criteria and calls alert</a:t>
            </a:r>
          </a:p>
          <a:p>
            <a:pPr lvl="1"/>
            <a:r>
              <a:rPr lang="en-US" sz="1500" dirty="0"/>
              <a:t>Neurologist to respond to Stroke Alert page via phone or in person  </a:t>
            </a:r>
          </a:p>
          <a:p>
            <a:pPr marL="0" indent="0">
              <a:buNone/>
            </a:pPr>
            <a:r>
              <a:rPr lang="en-US" sz="1800" b="1" u="sng" dirty="0">
                <a:solidFill>
                  <a:srgbClr val="EBAC21"/>
                </a:solidFill>
              </a:rPr>
              <a:t>Stroke Alert </a:t>
            </a:r>
            <a:r>
              <a:rPr lang="en-US" sz="1800" u="sng" dirty="0">
                <a:solidFill>
                  <a:srgbClr val="EBAC21"/>
                </a:solidFill>
              </a:rPr>
              <a:t>notifies:</a:t>
            </a:r>
          </a:p>
          <a:p>
            <a:pPr lvl="1"/>
            <a:r>
              <a:rPr lang="en-US" sz="1100" dirty="0"/>
              <a:t>Stroke Coordinator</a:t>
            </a:r>
          </a:p>
          <a:p>
            <a:pPr lvl="1"/>
            <a:r>
              <a:rPr lang="en-US" sz="1100" dirty="0"/>
              <a:t>Pharmacy</a:t>
            </a:r>
          </a:p>
          <a:p>
            <a:pPr lvl="1"/>
            <a:r>
              <a:rPr lang="en-US" sz="1100" dirty="0"/>
              <a:t>CT scan</a:t>
            </a:r>
          </a:p>
          <a:p>
            <a:pPr lvl="1"/>
            <a:r>
              <a:rPr lang="en-US" sz="1100" dirty="0"/>
              <a:t>Laboratory</a:t>
            </a:r>
          </a:p>
          <a:p>
            <a:pPr lvl="1"/>
            <a:r>
              <a:rPr lang="en-US" sz="1100" dirty="0"/>
              <a:t>Neurologist </a:t>
            </a:r>
          </a:p>
          <a:p>
            <a:pPr marL="457200" lvl="1" indent="0">
              <a:buNone/>
            </a:pPr>
            <a:endParaRPr lang="en-US" sz="200" dirty="0"/>
          </a:p>
          <a:p>
            <a:pPr marL="0" indent="0">
              <a:buNone/>
            </a:pPr>
            <a:r>
              <a:rPr lang="en-US" sz="1050" dirty="0"/>
              <a:t>***See Policy “</a:t>
            </a:r>
            <a:r>
              <a:rPr lang="en-US" sz="1050" i="1" dirty="0"/>
              <a:t>Care of the Patient with Acute Stroke or Transient Ischemic Attack (TIA)” </a:t>
            </a:r>
            <a:r>
              <a:rPr lang="en-US" sz="1050" dirty="0"/>
              <a:t> for further information on Stroke Alert Processes </a:t>
            </a:r>
            <a:endParaRPr lang="en-US" sz="1050" i="1" dirty="0"/>
          </a:p>
          <a:p>
            <a:pPr lvl="2"/>
            <a:endParaRPr lang="en-US" sz="1100" dirty="0"/>
          </a:p>
          <a:p>
            <a:pPr lvl="2"/>
            <a:endParaRPr lang="en-US" sz="1100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567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B2BF3-CD4A-40C2-8617-E25E12C7B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Stroke Contacts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55D0E-F409-4414-ADD1-27DE618811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989" y="1575386"/>
            <a:ext cx="7886700" cy="407511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EBAC21"/>
                </a:solidFill>
              </a:rPr>
              <a:t>Stroke Coordinator</a:t>
            </a:r>
          </a:p>
          <a:p>
            <a:pPr lvl="1"/>
            <a:r>
              <a:rPr lang="en-US" sz="2000" b="1" dirty="0"/>
              <a:t>John Falcone, RN</a:t>
            </a:r>
          </a:p>
          <a:p>
            <a:pPr lvl="1"/>
            <a:r>
              <a:rPr lang="en-US" sz="2000" dirty="0"/>
              <a:t>605-755-8113</a:t>
            </a:r>
          </a:p>
          <a:p>
            <a:pPr lvl="1"/>
            <a:r>
              <a:rPr lang="en-US" sz="2000" dirty="0" err="1">
                <a:hlinkClick r:id="rId2"/>
              </a:rPr>
              <a:t>jfalcone@monument.health</a:t>
            </a:r>
            <a:r>
              <a:rPr lang="en-US" sz="2000" dirty="0"/>
              <a:t> 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400" b="1" dirty="0">
                <a:solidFill>
                  <a:srgbClr val="EBAC21"/>
                </a:solidFill>
              </a:rPr>
              <a:t>Stroke Medical Director</a:t>
            </a:r>
          </a:p>
          <a:p>
            <a:pPr lvl="1"/>
            <a:r>
              <a:rPr lang="en-US" sz="2000" b="1" dirty="0"/>
              <a:t>Dr. Lien Diep</a:t>
            </a:r>
          </a:p>
          <a:p>
            <a:pPr lvl="1"/>
            <a:r>
              <a:rPr lang="en-US" sz="2000" dirty="0"/>
              <a:t>202-465-9544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Please feel free to contact us with any questions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06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3325B-03C9-4357-A1C3-9374B53C6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89" y="171601"/>
            <a:ext cx="7886700" cy="509517"/>
          </a:xfrm>
        </p:spPr>
        <p:txBody>
          <a:bodyPr/>
          <a:lstStyle/>
          <a:p>
            <a:r>
              <a:rPr lang="en-US" dirty="0">
                <a:latin typeface="Lucida Sans"/>
                <a:cs typeface="Helvetica" pitchFamily="2" charset="0"/>
              </a:rPr>
              <a:t>Sepsis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88BAC-6F2E-42B9-846B-8A1256AC561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775855"/>
            <a:ext cx="7886700" cy="4839133"/>
          </a:xfrm>
        </p:spPr>
        <p:txBody>
          <a:bodyPr/>
          <a:lstStyle/>
          <a:p>
            <a:r>
              <a:rPr lang="en-US" sz="2400" dirty="0"/>
              <a:t>Reported to CMS and a contributing Factor to our Hospital 5 Star Rating</a:t>
            </a:r>
          </a:p>
          <a:p>
            <a:r>
              <a:rPr lang="en-US" sz="2400" dirty="0"/>
              <a:t>CMS Definitions</a:t>
            </a:r>
          </a:p>
          <a:p>
            <a:pPr lvl="1"/>
            <a:r>
              <a:rPr lang="en-US" sz="2000" dirty="0"/>
              <a:t>Sepsis = at least 2 of 4 SIRS criteria + suspected source of infection</a:t>
            </a:r>
          </a:p>
          <a:p>
            <a:pPr lvl="1"/>
            <a:r>
              <a:rPr lang="en-US" sz="2000" dirty="0"/>
              <a:t>Severe Sepsis = Sepsis + at least 1 new organ dysfunction</a:t>
            </a:r>
            <a:r>
              <a:rPr lang="en-US" dirty="0"/>
              <a:t> </a:t>
            </a:r>
            <a:r>
              <a:rPr lang="en-US" sz="1400" dirty="0"/>
              <a:t>(see list on next slide)</a:t>
            </a:r>
          </a:p>
          <a:p>
            <a:pPr lvl="2"/>
            <a:r>
              <a:rPr lang="en-US" sz="1400" dirty="0"/>
              <a:t>Not from chronic disease process or other etiology</a:t>
            </a:r>
          </a:p>
          <a:p>
            <a:pPr lvl="1"/>
            <a:r>
              <a:rPr lang="en-US" sz="2000" dirty="0"/>
              <a:t>Septic Shock = Severe Sepsis + Persistent Hypotension and/or lactic acid greater than or equal to 4 mmol/L</a:t>
            </a:r>
          </a:p>
          <a:p>
            <a:pPr lvl="2"/>
            <a:r>
              <a:rPr lang="en-US" sz="1400" dirty="0"/>
              <a:t>Need documentation relating hypotension to normal for pt, a medication, dehydration etc. to disregard for sepsis</a:t>
            </a:r>
          </a:p>
          <a:p>
            <a:pPr lvl="1"/>
            <a:r>
              <a:rPr lang="en-US" sz="2000" dirty="0"/>
              <a:t>Sepsis Time Zero: the earliest time at which the final criterion was met to establish the presence of Severe Sepsis or Septic Shock</a:t>
            </a:r>
          </a:p>
        </p:txBody>
      </p:sp>
    </p:spTree>
    <p:extLst>
      <p:ext uri="{BB962C8B-B14F-4D97-AF65-F5344CB8AC3E}">
        <p14:creationId xmlns:p14="http://schemas.microsoft.com/office/powerpoint/2010/main" val="18813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CC815-3FFC-468C-8E47-5B302E574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56327"/>
            <a:ext cx="7886700" cy="509517"/>
          </a:xfrm>
        </p:spPr>
        <p:txBody>
          <a:bodyPr/>
          <a:lstStyle/>
          <a:p>
            <a:r>
              <a:rPr lang="en-US" dirty="0">
                <a:latin typeface="Lucida Sans"/>
                <a:cs typeface="Helvetica" pitchFamily="2" charset="0"/>
              </a:rPr>
              <a:t>Sepsis</a:t>
            </a:r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25D807C-D00F-485F-A937-688F8C4323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744795"/>
              </p:ext>
            </p:extLst>
          </p:nvPr>
        </p:nvGraphicFramePr>
        <p:xfrm>
          <a:off x="683491" y="1311564"/>
          <a:ext cx="3048000" cy="4256748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145307414"/>
                    </a:ext>
                  </a:extLst>
                </a:gridCol>
              </a:tblGrid>
              <a:tr h="667698">
                <a:tc>
                  <a:txBody>
                    <a:bodyPr/>
                    <a:lstStyle/>
                    <a:p>
                      <a:r>
                        <a:rPr lang="en-US" dirty="0"/>
                        <a:t>Severe Sepsis Organ Dysfunction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999246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SBP &lt; 90 or MAP &lt; 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748512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Creatinine &gt; 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808052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Bilirubin &gt;2 mg/dl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541234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Platelet Count &lt; 100,000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0908401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INR &gt; 1.5 or </a:t>
                      </a:r>
                      <a:r>
                        <a:rPr lang="en-US" dirty="0" err="1"/>
                        <a:t>aPTT</a:t>
                      </a:r>
                      <a:r>
                        <a:rPr lang="en-US" dirty="0"/>
                        <a:t> &gt; 60 sec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247952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Lactate &gt;=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23358"/>
                  </a:ext>
                </a:extLst>
              </a:tr>
              <a:tr h="506735">
                <a:tc>
                  <a:txBody>
                    <a:bodyPr/>
                    <a:lstStyle/>
                    <a:p>
                      <a:r>
                        <a:rPr lang="en-US" dirty="0"/>
                        <a:t>Acute Respiratory Failure – </a:t>
                      </a:r>
                      <a:r>
                        <a:rPr lang="en-US" sz="1200" dirty="0"/>
                        <a:t>invasive or noninvasive mechanical ventilation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72540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3A5AA88-0AC9-4ADC-831D-D1A84C661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892409"/>
              </p:ext>
            </p:extLst>
          </p:nvPr>
        </p:nvGraphicFramePr>
        <p:xfrm>
          <a:off x="4433454" y="1397000"/>
          <a:ext cx="3417455" cy="138176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417455">
                  <a:extLst>
                    <a:ext uri="{9D8B030D-6E8A-4147-A177-3AD203B41FA5}">
                      <a16:colId xmlns:a16="http://schemas.microsoft.com/office/drawing/2014/main" val="32455943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Septic Shock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101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Persistent Hypotension after 30 cc/kg fluid bolus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13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Initial Lactate &gt;=4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9103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917F6E7-2BD5-4AF7-8F09-D068F6AC6BC3}"/>
              </a:ext>
            </a:extLst>
          </p:cNvPr>
          <p:cNvSpPr txBox="1"/>
          <p:nvPr/>
        </p:nvSpPr>
        <p:spPr>
          <a:xfrm>
            <a:off x="4433453" y="3131127"/>
            <a:ext cx="3417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values must be new onset, not from chronic disease process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Need documentation relating abnormal result to chronic disease process or other etiology to disregard for sepsis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627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3FA1-CA96-4607-8F5D-4126A8216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47450"/>
            <a:ext cx="7886700" cy="509517"/>
          </a:xfrm>
        </p:spPr>
        <p:txBody>
          <a:bodyPr/>
          <a:lstStyle/>
          <a:p>
            <a:r>
              <a:rPr lang="en-US" dirty="0">
                <a:latin typeface="Lucida Sans"/>
                <a:cs typeface="Helvetica" pitchFamily="2" charset="0"/>
              </a:rPr>
              <a:t>Sepsis Order Sets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5BD52-3D8C-4ED5-B627-0724A1E1CD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1340529"/>
            <a:ext cx="7886700" cy="4638444"/>
          </a:xfrm>
        </p:spPr>
        <p:txBody>
          <a:bodyPr/>
          <a:lstStyle/>
          <a:p>
            <a:r>
              <a:rPr lang="en-US" sz="2400" dirty="0"/>
              <a:t>All sepsis order sets are electronic</a:t>
            </a:r>
          </a:p>
          <a:p>
            <a:pPr lvl="1"/>
            <a:r>
              <a:rPr lang="en-US" sz="2400" dirty="0"/>
              <a:t>ED Adult Sepsis Evaluation or Sepsis ED Order Panel</a:t>
            </a:r>
          </a:p>
          <a:p>
            <a:pPr lvl="1"/>
            <a:r>
              <a:rPr lang="en-US" dirty="0"/>
              <a:t>Adult Sepsis/Septic Shock Focused</a:t>
            </a:r>
          </a:p>
          <a:p>
            <a:pPr lvl="2"/>
            <a:r>
              <a:rPr lang="en-US" dirty="0"/>
              <a:t>Inpatient only</a:t>
            </a:r>
          </a:p>
          <a:p>
            <a:r>
              <a:rPr lang="en-US" sz="2400" dirty="0"/>
              <a:t>If you think your patient is septic, please use an order set. This will help keep us in compliance with CMS measures.</a:t>
            </a:r>
          </a:p>
          <a:p>
            <a:pPr lvl="1"/>
            <a:r>
              <a:rPr lang="en-US" sz="2000" dirty="0"/>
              <a:t>There are restrictors built to help guide which patients are required to receive the 30 cc/kg fluid bolus per CMS guidelines</a:t>
            </a:r>
            <a:endParaRPr lang="en-US" sz="2400" dirty="0"/>
          </a:p>
          <a:p>
            <a:r>
              <a:rPr lang="en-US" sz="2400" dirty="0"/>
              <a:t>Sepsis Order Set Usage is tied to the hospitalist quality bonus.</a:t>
            </a:r>
          </a:p>
        </p:txBody>
      </p:sp>
    </p:spTree>
    <p:extLst>
      <p:ext uri="{BB962C8B-B14F-4D97-AF65-F5344CB8AC3E}">
        <p14:creationId xmlns:p14="http://schemas.microsoft.com/office/powerpoint/2010/main" val="3213345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86731-ECB4-4257-9E9A-BB162AA09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332384"/>
            <a:ext cx="7886700" cy="509517"/>
          </a:xfrm>
        </p:spPr>
        <p:txBody>
          <a:bodyPr/>
          <a:lstStyle/>
          <a:p>
            <a:r>
              <a:rPr lang="en-US" dirty="0"/>
              <a:t>Sep -1 Bundle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18102-5883-4C8F-81CA-B8E83D2540B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997527"/>
            <a:ext cx="7886700" cy="4617461"/>
          </a:xfrm>
        </p:spPr>
        <p:txBody>
          <a:bodyPr/>
          <a:lstStyle/>
          <a:p>
            <a:r>
              <a:rPr lang="en-US" sz="2000" dirty="0"/>
              <a:t>Complete Prior to 3 hours from Severe Sepsis/Shock </a:t>
            </a:r>
          </a:p>
          <a:p>
            <a:pPr lvl="1"/>
            <a:r>
              <a:rPr lang="en-US" sz="1600" dirty="0"/>
              <a:t>Initial Lactic Acid</a:t>
            </a:r>
          </a:p>
          <a:p>
            <a:pPr lvl="2"/>
            <a:r>
              <a:rPr lang="en-US" sz="1600" dirty="0"/>
              <a:t>RN’s can order from BPA’s without calling a provider per policy</a:t>
            </a:r>
          </a:p>
          <a:p>
            <a:pPr lvl="1"/>
            <a:r>
              <a:rPr lang="en-US" sz="1600" dirty="0"/>
              <a:t>Collect Blood Cultures prior to Antibiotics</a:t>
            </a:r>
          </a:p>
          <a:p>
            <a:pPr lvl="1"/>
            <a:r>
              <a:rPr lang="en-US" sz="1600" dirty="0"/>
              <a:t>Start Broad Spectrum IV Antibiotics</a:t>
            </a:r>
          </a:p>
          <a:p>
            <a:r>
              <a:rPr lang="en-US" sz="2000" dirty="0"/>
              <a:t>Complete Prior to 3 hours from Initial Hypotension or Lactate &gt;=4</a:t>
            </a:r>
          </a:p>
          <a:p>
            <a:pPr lvl="1"/>
            <a:r>
              <a:rPr lang="en-US" sz="1600" dirty="0"/>
              <a:t>30 cc/kg fluid bolus</a:t>
            </a:r>
          </a:p>
          <a:p>
            <a:pPr lvl="2"/>
            <a:r>
              <a:rPr lang="en-US" sz="1600" dirty="0"/>
              <a:t>Can use ideal body weight, need specific documentation (see smart phrases slide)</a:t>
            </a:r>
          </a:p>
          <a:p>
            <a:r>
              <a:rPr lang="en-US" sz="2000" dirty="0"/>
              <a:t>Complete Prior to 6 hours from Severe Sepsis/Shock</a:t>
            </a:r>
          </a:p>
          <a:p>
            <a:pPr lvl="1"/>
            <a:r>
              <a:rPr lang="en-US" sz="1600" dirty="0"/>
              <a:t>Repeat POC Lactic Acid if initial was &gt;=2</a:t>
            </a:r>
          </a:p>
          <a:p>
            <a:pPr lvl="2"/>
            <a:r>
              <a:rPr lang="en-US" sz="1600" dirty="0"/>
              <a:t>Automatic reflux order for 2 hours from initial when sepsis order sets/ panels are used</a:t>
            </a:r>
          </a:p>
          <a:p>
            <a:r>
              <a:rPr lang="en-US" sz="2000" dirty="0"/>
              <a:t>Complete Prior to 6 hours from Septic Shock</a:t>
            </a:r>
          </a:p>
          <a:p>
            <a:pPr lvl="1"/>
            <a:r>
              <a:rPr lang="en-US" sz="1600" dirty="0"/>
              <a:t>Start IV vasopressors for persistent hypotension</a:t>
            </a:r>
          </a:p>
          <a:p>
            <a:pPr lvl="1"/>
            <a:r>
              <a:rPr lang="en-US" sz="1600" dirty="0"/>
              <a:t>Provider must perform and document Repeat Volume status and tissue perfusion assessment (see next slide for smart phrase)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23569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821e445-f100-496b-b252-47209b87811b">
      <UserInfo>
        <DisplayName>Hirsch, Dustin</DisplayName>
        <AccountId>334</AccountId>
        <AccountType/>
      </UserInfo>
      <UserInfo>
        <DisplayName>Duda, Terra</DisplayName>
        <AccountId>537</AccountId>
        <AccountType/>
      </UserInfo>
      <UserInfo>
        <DisplayName>Norton, Amy</DisplayName>
        <AccountId>5151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DD963324D3C249A9A1551AC8F2BABA" ma:contentTypeVersion="10" ma:contentTypeDescription="Create a new document." ma:contentTypeScope="" ma:versionID="5344b71e7f7b14d64406db4513a5981c">
  <xsd:schema xmlns:xsd="http://www.w3.org/2001/XMLSchema" xmlns:xs="http://www.w3.org/2001/XMLSchema" xmlns:p="http://schemas.microsoft.com/office/2006/metadata/properties" xmlns:ns2="c4669c54-0db1-46ce-9d23-3c8f42f8cf61" xmlns:ns3="6821e445-f100-496b-b252-47209b87811b" targetNamespace="http://schemas.microsoft.com/office/2006/metadata/properties" ma:root="true" ma:fieldsID="5f97eb5ff2eac84394de38a261cb2221" ns2:_="" ns3:_="">
    <xsd:import namespace="c4669c54-0db1-46ce-9d23-3c8f42f8cf61"/>
    <xsd:import namespace="6821e445-f100-496b-b252-47209b8781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69c54-0db1-46ce-9d23-3c8f42f8cf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21e445-f100-496b-b252-47209b87811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CE615C-8AB0-4BBF-AC2B-EF91F4F1AC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AAB5B8F-3BFF-4872-8EEC-7365C3421530}">
  <ds:schemaRefs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6821e445-f100-496b-b252-47209b87811b"/>
    <ds:schemaRef ds:uri="http://schemas.microsoft.com/office/infopath/2007/PartnerControls"/>
    <ds:schemaRef ds:uri="c4669c54-0db1-46ce-9d23-3c8f42f8cf61"/>
    <ds:schemaRef ds:uri="http://www.w3.org/XML/1998/namespace"/>
    <ds:schemaRef ds:uri="http://schemas.openxmlformats.org/package/2006/metadata/core-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AAB2E2-C031-41C6-A261-4440CC04860B}">
  <ds:schemaRefs>
    <ds:schemaRef ds:uri="6821e445-f100-496b-b252-47209b87811b"/>
    <ds:schemaRef ds:uri="c4669c54-0db1-46ce-9d23-3c8f42f8cf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</TotalTime>
  <Words>940</Words>
  <Application>Microsoft Office PowerPoint</Application>
  <PresentationFormat>On-screen Show (4:3)</PresentationFormat>
  <Paragraphs>130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Helvetica</vt:lpstr>
      <vt:lpstr>Helvetica Light</vt:lpstr>
      <vt:lpstr>Lucida Sans</vt:lpstr>
      <vt:lpstr>Wingdings</vt:lpstr>
      <vt:lpstr>Office Theme</vt:lpstr>
      <vt:lpstr>Clinical Effectiveness Team</vt:lpstr>
      <vt:lpstr>Stroke Program</vt:lpstr>
      <vt:lpstr>Stroke Core Measures</vt:lpstr>
      <vt:lpstr>Stroke Alerts</vt:lpstr>
      <vt:lpstr>Stroke Contacts </vt:lpstr>
      <vt:lpstr>Sepsis</vt:lpstr>
      <vt:lpstr>Sepsis</vt:lpstr>
      <vt:lpstr>Sepsis Order Sets</vt:lpstr>
      <vt:lpstr>Sep -1 Bundle</vt:lpstr>
      <vt:lpstr>Smart Phrases to help with Compliance to Bundle</vt:lpstr>
      <vt:lpstr>Sepsis Coordinators</vt:lpstr>
      <vt:lpstr>Confirmation Number</vt:lpstr>
      <vt:lpstr>Confirmation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Brozik, Stacy</dc:creator>
  <cp:lastModifiedBy>Blair, Judith (Judy)</cp:lastModifiedBy>
  <cp:revision>29</cp:revision>
  <dcterms:created xsi:type="dcterms:W3CDTF">2019-12-03T18:59:35Z</dcterms:created>
  <dcterms:modified xsi:type="dcterms:W3CDTF">2021-01-29T19:58:20Z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0x0101006CDD963324D3C249A9A1551AC8F2BABA</vt:lpwstr>
  </property>
</Properties>
</file>