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C21"/>
    <a:srgbClr val="01303D"/>
    <a:srgbClr val="F1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0B15C-76C3-67A5-498A-A270A50D215B}" v="1" dt="2020-11-11T18:13:37.414"/>
    <p1510:client id="{1986677C-7315-3D40-AEE1-C534B0C94F25}" v="4" dt="2020-11-11T18:12:07.163"/>
    <p1510:client id="{3E9B66A3-3B41-4093-9D8F-4A7D46854EE3}" v="4" dt="2020-10-16T18:20:28.672"/>
    <p1510:client id="{6B3DF1C2-4066-D782-E311-71723D9CAB07}" v="14" dt="2020-10-19T16:52:23.710"/>
    <p1510:client id="{87FD45E6-8C05-24C1-FDA0-05240A0FCE84}" v="14" dt="2020-11-03T18:11:01.852"/>
    <p1510:client id="{A3782B8C-C22C-5919-BE3E-97E877C7AEAD}" v="362" dt="2020-10-22T22:49:23.034"/>
    <p1510:client id="{D4F9318C-45CD-89A5-609A-B4025CEF3A18}" v="6" dt="2020-10-19T19:43:59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17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14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442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585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489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194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269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95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00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063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2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3918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84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479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471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109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8F46-3AB3-2D4A-AFF2-30E4CC2B1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89" y="720312"/>
            <a:ext cx="7886700" cy="5095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D1C250-0C97-214D-A6E6-0B0DD77E7B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1539875"/>
            <a:ext cx="7886700" cy="40751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75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6957-DCC9-D540-A0FB-D63AD8DB0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58" y="792508"/>
            <a:ext cx="7886080" cy="74805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48B8-4842-E34B-B14E-3EB1990ED8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8638" y="1849438"/>
            <a:ext cx="7886700" cy="3706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610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80CA-6273-A548-A8E8-6210EC134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67350"/>
            <a:ext cx="7886700" cy="75799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686831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onument H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6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Vision Values Priori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83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255E71-5B65-DA4B-A5E3-950E62D22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238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399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242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001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12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6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942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8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90" r:id="rId19"/>
    <p:sldLayoutId id="2147483689" r:id="rId20"/>
    <p:sldLayoutId id="2147483681" r:id="rId21"/>
    <p:sldLayoutId id="2147483682" r:id="rId22"/>
    <p:sldLayoutId id="2147483683" r:id="rId23"/>
    <p:sldLayoutId id="2147483662" r:id="rId24"/>
    <p:sldLayoutId id="2147483663" r:id="rId25"/>
    <p:sldLayoutId id="2147483664" r:id="rId26"/>
    <p:sldLayoutId id="2147483678" r:id="rId27"/>
    <p:sldLayoutId id="2147483679" r:id="rId28"/>
    <p:sldLayoutId id="214748368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7BA2-3928-46AF-91B4-04FA2F6F8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Management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19FA-F0A5-4673-A44B-E30201E0E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No sound on this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11511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have completed this training. Please return this confirmation number to the Medical Staff office.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>
                <a:solidFill>
                  <a:srgbClr val="FF0000"/>
                </a:solidFill>
              </a:rPr>
              <a:t>355158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8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7CF5-8020-4358-B23C-D3404665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Lucida Sans"/>
                <a:cs typeface="Helvetica" pitchFamily="2" charset="0"/>
              </a:rPr>
              <a:t>Care Management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10A0-27C8-4DB8-8A92-8CBCB252D8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RN Case Managers</a:t>
            </a:r>
            <a:endParaRPr lang="en-US" sz="2400" dirty="0"/>
          </a:p>
          <a:p>
            <a:r>
              <a:rPr lang="en-US" dirty="0"/>
              <a:t>Social Workers</a:t>
            </a:r>
          </a:p>
          <a:p>
            <a:r>
              <a:rPr lang="en-US" dirty="0"/>
              <a:t>Utilization 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9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Care Management team collaborates with the patient,  families, physicians, nursing and other ancillary services to provide coordinated care for our patients.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Operations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Case Managers/UR RNs</a:t>
            </a:r>
          </a:p>
          <a:p>
            <a:pPr marL="0" indent="0">
              <a:buNone/>
            </a:pPr>
            <a:r>
              <a:rPr lang="en-US" sz="2400" dirty="0"/>
              <a:t>	M-F   8 a.m. -  4:30 p.m.   </a:t>
            </a:r>
          </a:p>
          <a:p>
            <a:pPr marL="0" indent="0">
              <a:buNone/>
            </a:pPr>
            <a:r>
              <a:rPr lang="en-US" sz="2400" dirty="0"/>
              <a:t>	S-S    8 a.m. -  4:30 p.m.   </a:t>
            </a:r>
          </a:p>
          <a:p>
            <a:r>
              <a:rPr lang="en-US" sz="2400" dirty="0"/>
              <a:t>ED Case Manager</a:t>
            </a:r>
          </a:p>
          <a:p>
            <a:pPr marL="457200" lvl="1" indent="0">
              <a:buNone/>
            </a:pPr>
            <a:r>
              <a:rPr lang="en-US" dirty="0"/>
              <a:t>      M-F     8 a.m.- 8:30 p.m.</a:t>
            </a:r>
          </a:p>
          <a:p>
            <a:pPr marL="457200" lvl="1" indent="0">
              <a:buNone/>
            </a:pPr>
            <a:r>
              <a:rPr lang="en-US" dirty="0"/>
              <a:t>	S-S     8 </a:t>
            </a:r>
            <a:r>
              <a:rPr lang="en-US" dirty="0" err="1"/>
              <a:t>a.m</a:t>
            </a:r>
            <a:r>
              <a:rPr lang="en-US" dirty="0"/>
              <a:t>- 6:30 p.m.</a:t>
            </a:r>
          </a:p>
          <a:p>
            <a:r>
              <a:rPr lang="en-US" sz="2400" dirty="0"/>
              <a:t>Social Workers   </a:t>
            </a:r>
          </a:p>
          <a:p>
            <a:pPr marL="457200" lvl="1" indent="0">
              <a:buNone/>
            </a:pPr>
            <a:r>
              <a:rPr lang="en-US" dirty="0"/>
              <a:t>       M-F    8 a.m. – 4:30 p.m. </a:t>
            </a:r>
          </a:p>
          <a:p>
            <a:pPr marL="457200" lvl="1" indent="0">
              <a:buNone/>
            </a:pPr>
            <a:r>
              <a:rPr lang="en-US" dirty="0"/>
              <a:t>	  S-S    8 a.m.-4:30 p.m.        </a:t>
            </a:r>
          </a:p>
          <a:p>
            <a:pPr marL="457200" lvl="1" indent="0">
              <a:buNone/>
            </a:pPr>
            <a:r>
              <a:rPr lang="en-US" sz="1600" dirty="0"/>
              <a:t>** Note hours and availability may differ depending on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Review and assess  100% of  admissions  </a:t>
            </a:r>
          </a:p>
          <a:p>
            <a:r>
              <a:rPr lang="en-US" sz="2000" dirty="0"/>
              <a:t>Screen for discharge needs and barriers</a:t>
            </a:r>
          </a:p>
          <a:p>
            <a:r>
              <a:rPr lang="en-US" sz="2000" dirty="0"/>
              <a:t>Coordinate referrals to Home Health, Hospice, higher level of care transfers, Skilled nursing facility transfer, LTACH transfers</a:t>
            </a:r>
          </a:p>
          <a:p>
            <a:r>
              <a:rPr lang="en-US" sz="2000" dirty="0"/>
              <a:t>Coordinate medication assistance, outpatient IV therapy, wound care</a:t>
            </a:r>
          </a:p>
          <a:p>
            <a:r>
              <a:rPr lang="en-US" sz="2000" dirty="0"/>
              <a:t>Assist with discharge transportation, DME</a:t>
            </a:r>
          </a:p>
          <a:p>
            <a:r>
              <a:rPr lang="en-US" sz="2000" dirty="0"/>
              <a:t>Collaborate with Social Worker for complex social needs</a:t>
            </a:r>
          </a:p>
          <a:p>
            <a:r>
              <a:rPr lang="en-US" sz="2000" dirty="0"/>
              <a:t>Coordinate Care Conferences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Workers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See patients on consultation basis</a:t>
            </a:r>
          </a:p>
          <a:p>
            <a:r>
              <a:rPr lang="en-US" dirty="0"/>
              <a:t>DSS application/ T19 application assistance</a:t>
            </a:r>
          </a:p>
          <a:p>
            <a:r>
              <a:rPr lang="en-US" dirty="0"/>
              <a:t>Guardianship assistance</a:t>
            </a:r>
          </a:p>
          <a:p>
            <a:r>
              <a:rPr lang="en-US" dirty="0"/>
              <a:t>Complex psychosocial needs</a:t>
            </a:r>
          </a:p>
          <a:p>
            <a:r>
              <a:rPr lang="en-US" dirty="0"/>
              <a:t>Collaborate with the Care Manager on referrals identified and placed by the 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2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Review-RNs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u="sng" dirty="0"/>
              <a:t>Commercial Insurances</a:t>
            </a:r>
            <a:r>
              <a:rPr lang="en-US" u="sng" dirty="0"/>
              <a:t>	</a:t>
            </a:r>
            <a:r>
              <a:rPr lang="en-US" dirty="0"/>
              <a:t>	</a:t>
            </a:r>
          </a:p>
          <a:p>
            <a:r>
              <a:rPr lang="en-US" dirty="0"/>
              <a:t>Note-Provider offices responsible to obtain </a:t>
            </a:r>
            <a:r>
              <a:rPr lang="en-US" dirty="0" err="1"/>
              <a:t>priorauth</a:t>
            </a:r>
            <a:r>
              <a:rPr lang="en-US" dirty="0"/>
              <a:t> for elective admissions</a:t>
            </a:r>
            <a:endParaRPr lang="en-US" i="1" dirty="0"/>
          </a:p>
          <a:p>
            <a:r>
              <a:rPr lang="en-US" dirty="0"/>
              <a:t>UR-RNs-Complete concurrent authorization for emergent admissions.</a:t>
            </a:r>
          </a:p>
          <a:p>
            <a:r>
              <a:rPr lang="en-US" dirty="0"/>
              <a:t>UR-RNs-Obtain certification of level of care and days authorized for the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259509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Review-RNs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MEDICARE  and other government payers</a:t>
            </a:r>
          </a:p>
          <a:p>
            <a:endParaRPr lang="en-US" u="sng" dirty="0"/>
          </a:p>
          <a:p>
            <a:r>
              <a:rPr lang="en-US" dirty="0"/>
              <a:t>Reviewed utilizing the guidelines provided by each of these payers</a:t>
            </a:r>
          </a:p>
          <a:p>
            <a:r>
              <a:rPr lang="en-US" dirty="0"/>
              <a:t>Cases not meeting those guidelines are referred for Physician Advisor assessment</a:t>
            </a:r>
          </a:p>
          <a:p>
            <a:r>
              <a:rPr lang="en-US" dirty="0"/>
              <a:t>Outsourced Physician Advisor utilized is some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8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Inpatient or Observation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cases reviewed for medical necessity based on Medicare Guidelines </a:t>
            </a:r>
          </a:p>
          <a:p>
            <a:r>
              <a:rPr lang="en-US" dirty="0"/>
              <a:t>CMS 2 midnight rule followed</a:t>
            </a:r>
          </a:p>
          <a:p>
            <a:r>
              <a:rPr lang="en-US" dirty="0"/>
              <a:t>Delays related to tests/procedures-tracked by Utilization Review Committee</a:t>
            </a:r>
          </a:p>
          <a:p>
            <a:r>
              <a:rPr lang="en-US" dirty="0"/>
              <a:t>Inpatient/Observation orders-must be validated by physician with admitting privileges.</a:t>
            </a:r>
          </a:p>
          <a:p>
            <a:pPr lvl="1"/>
            <a:r>
              <a:rPr lang="en-US" dirty="0"/>
              <a:t>Role of AHP-Can enter orders for admit, however, these will need co-signature by physician.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2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D963324D3C249A9A1551AC8F2BABA" ma:contentTypeVersion="10" ma:contentTypeDescription="Create a new document." ma:contentTypeScope="" ma:versionID="5344b71e7f7b14d64406db4513a5981c">
  <xsd:schema xmlns:xsd="http://www.w3.org/2001/XMLSchema" xmlns:xs="http://www.w3.org/2001/XMLSchema" xmlns:p="http://schemas.microsoft.com/office/2006/metadata/properties" xmlns:ns2="c4669c54-0db1-46ce-9d23-3c8f42f8cf61" xmlns:ns3="6821e445-f100-496b-b252-47209b87811b" targetNamespace="http://schemas.microsoft.com/office/2006/metadata/properties" ma:root="true" ma:fieldsID="5f97eb5ff2eac84394de38a261cb2221" ns2:_="" ns3:_="">
    <xsd:import namespace="c4669c54-0db1-46ce-9d23-3c8f42f8cf61"/>
    <xsd:import namespace="6821e445-f100-496b-b252-47209b878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69c54-0db1-46ce-9d23-3c8f42f8c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1e445-f100-496b-b252-47209b878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21e445-f100-496b-b252-47209b87811b">
      <UserInfo>
        <DisplayName>Hirsch, Dustin</DisplayName>
        <AccountId>334</AccountId>
        <AccountType/>
      </UserInfo>
      <UserInfo>
        <DisplayName>Duda, Terra</DisplayName>
        <AccountId>537</AccountId>
        <AccountType/>
      </UserInfo>
      <UserInfo>
        <DisplayName>Norton, Amy</DisplayName>
        <AccountId>5151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CE615C-8AB0-4BBF-AC2B-EF91F4F1A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AAB2E2-C031-41C6-A261-4440CC04860B}">
  <ds:schemaRefs>
    <ds:schemaRef ds:uri="6821e445-f100-496b-b252-47209b87811b"/>
    <ds:schemaRef ds:uri="c4669c54-0db1-46ce-9d23-3c8f42f8cf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AB5B8F-3BFF-4872-8EEC-7365C3421530}">
  <ds:schemaRefs>
    <ds:schemaRef ds:uri="6821e445-f100-496b-b252-47209b87811b"/>
    <ds:schemaRef ds:uri="http://purl.org/dc/elements/1.1/"/>
    <ds:schemaRef ds:uri="http://schemas.microsoft.com/office/2006/metadata/properties"/>
    <ds:schemaRef ds:uri="c4669c54-0db1-46ce-9d23-3c8f42f8cf6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388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Helvetica Light</vt:lpstr>
      <vt:lpstr>Lucida Sans</vt:lpstr>
      <vt:lpstr>Office Theme</vt:lpstr>
      <vt:lpstr>Care Management Department</vt:lpstr>
      <vt:lpstr>Care Management Team</vt:lpstr>
      <vt:lpstr>Scope of Services</vt:lpstr>
      <vt:lpstr>Hours of Operations </vt:lpstr>
      <vt:lpstr>Case Managers</vt:lpstr>
      <vt:lpstr>Social Workers </vt:lpstr>
      <vt:lpstr>Utilization Review-RNs</vt:lpstr>
      <vt:lpstr>Utilization Review-RNs Continued</vt:lpstr>
      <vt:lpstr>Inpatient or Observation ?</vt:lpstr>
      <vt:lpstr>Confirmation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Brozik, Stacy</dc:creator>
  <cp:lastModifiedBy>Blair, Judith (Judy)</cp:lastModifiedBy>
  <cp:revision>12</cp:revision>
  <dcterms:created xsi:type="dcterms:W3CDTF">2019-12-03T18:59:35Z</dcterms:created>
  <dcterms:modified xsi:type="dcterms:W3CDTF">2021-01-29T18:28:52Z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0x0101006CDD963324D3C249A9A1551AC8F2BABA</vt:lpwstr>
  </property>
</Properties>
</file>